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74" r:id="rId2"/>
    <p:sldId id="260" r:id="rId3"/>
    <p:sldId id="259" r:id="rId4"/>
    <p:sldId id="306" r:id="rId5"/>
    <p:sldId id="323" r:id="rId6"/>
    <p:sldId id="321" r:id="rId7"/>
    <p:sldId id="261" r:id="rId8"/>
    <p:sldId id="262" r:id="rId9"/>
    <p:sldId id="263" r:id="rId10"/>
    <p:sldId id="308" r:id="rId11"/>
    <p:sldId id="322" r:id="rId12"/>
    <p:sldId id="267" r:id="rId13"/>
    <p:sldId id="285" r:id="rId14"/>
    <p:sldId id="296" r:id="rId15"/>
    <p:sldId id="266" r:id="rId16"/>
    <p:sldId id="297" r:id="rId17"/>
    <p:sldId id="268" r:id="rId18"/>
    <p:sldId id="269" r:id="rId19"/>
    <p:sldId id="276" r:id="rId20"/>
    <p:sldId id="279" r:id="rId21"/>
    <p:sldId id="278" r:id="rId22"/>
    <p:sldId id="280" r:id="rId23"/>
    <p:sldId id="277" r:id="rId24"/>
    <p:sldId id="298" r:id="rId25"/>
    <p:sldId id="270" r:id="rId26"/>
    <p:sldId id="292" r:id="rId27"/>
    <p:sldId id="288" r:id="rId28"/>
    <p:sldId id="290" r:id="rId29"/>
    <p:sldId id="291" r:id="rId30"/>
    <p:sldId id="293" r:id="rId31"/>
    <p:sldId id="286" r:id="rId32"/>
    <p:sldId id="295" r:id="rId33"/>
    <p:sldId id="287" r:id="rId34"/>
    <p:sldId id="282" r:id="rId35"/>
    <p:sldId id="271" r:id="rId36"/>
    <p:sldId id="294" r:id="rId37"/>
    <p:sldId id="257" r:id="rId38"/>
    <p:sldId id="284" r:id="rId39"/>
    <p:sldId id="281" r:id="rId40"/>
    <p:sldId id="273"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0858" autoAdjust="0"/>
  </p:normalViewPr>
  <p:slideViewPr>
    <p:cSldViewPr snapToGrid="0">
      <p:cViewPr varScale="1">
        <p:scale>
          <a:sx n="62" d="100"/>
          <a:sy n="62" d="100"/>
        </p:scale>
        <p:origin x="1251"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r>
                  <a:rPr lang="en-US" altLang="ja-JP" sz="1860" b="1" dirty="0"/>
                  <a:t>(%)</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r>
                  <a:rPr lang="en-US" altLang="ja-JP" sz="1860" b="1" i="0" baseline="0" dirty="0">
                    <a:effectLst/>
                  </a:rPr>
                  <a:t>(%)</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a:t>
            </a:r>
            <a:r>
              <a:rPr kumimoji="1" lang="ja-JP" altLang="en-US" dirty="0" smtClean="0"/>
              <a:t>の類似性に基づいたテストコード自動生成ツール</a:t>
            </a:r>
            <a:r>
              <a:rPr kumimoji="1" lang="en-US" altLang="ja-JP" dirty="0" err="1" smtClean="0"/>
              <a:t>SuiteRec</a:t>
            </a:r>
            <a:r>
              <a:rPr kumimoji="1" lang="ja-JP" altLang="en-US" dirty="0" smtClean="0"/>
              <a:t>というタイトルで</a:t>
            </a:r>
            <a:r>
              <a:rPr kumimoji="1" lang="ja-JP" altLang="en-US" dirty="0" smtClean="0"/>
              <a:t>、ソフトウェア設計学研究室の</a:t>
            </a:r>
            <a:r>
              <a:rPr kumimoji="1" lang="ja-JP" altLang="en-US" dirty="0" smtClean="0"/>
              <a:t>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923706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ja-JP" altLang="en-US" dirty="0" smtClean="0"/>
              <a:t>、研究背景であるソフトウェアテストから</a:t>
            </a:r>
            <a:r>
              <a:rPr kumimoji="1" lang="ja-JP" altLang="en-US" dirty="0" smtClean="0"/>
              <a:t>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a:t>
            </a:r>
            <a:r>
              <a:rPr kumimoji="1" lang="ja-JP" altLang="en-US" dirty="0" smtClean="0"/>
              <a:t>を向上させることを目的として行われます。</a:t>
            </a:r>
            <a:endParaRPr kumimoji="1" lang="en-US" altLang="ja-JP" dirty="0" smtClean="0"/>
          </a:p>
          <a:p>
            <a:endParaRPr kumimoji="1" lang="en-US" altLang="ja-JP" dirty="0" smtClean="0"/>
          </a:p>
          <a:p>
            <a:r>
              <a:rPr kumimoji="1" lang="ja-JP" altLang="en-US" dirty="0" smtClean="0"/>
              <a:t>このテスト</a:t>
            </a:r>
            <a:r>
              <a:rPr kumimoji="1" lang="ja-JP" altLang="en-US" dirty="0" smtClean="0"/>
              <a:t>工程は、テストする対象の粒度によって</a:t>
            </a:r>
            <a:r>
              <a:rPr kumimoji="1" lang="ja-JP" altLang="en-US" dirty="0" smtClean="0"/>
              <a:t>大きく、単体テスト・結合テスト、システムテストの</a:t>
            </a:r>
            <a:r>
              <a:rPr kumimoji="1" lang="en-US" altLang="ja-JP" dirty="0" smtClean="0"/>
              <a:t>3</a:t>
            </a:r>
            <a:r>
              <a:rPr kumimoji="1" lang="ja-JP" altLang="en-US" dirty="0" smtClean="0"/>
              <a:t>種類に分類できます</a:t>
            </a:r>
            <a:r>
              <a:rPr kumimoji="1" lang="ja-JP" altLang="en-US" dirty="0" smtClean="0"/>
              <a:t>。</a:t>
            </a:r>
            <a:endParaRPr kumimoji="1" lang="en-US" altLang="ja-JP" dirty="0" smtClean="0"/>
          </a:p>
          <a:p>
            <a:endParaRPr kumimoji="1" lang="en-US" altLang="ja-JP" dirty="0" smtClean="0"/>
          </a:p>
          <a:p>
            <a:r>
              <a:rPr kumimoji="1" lang="ja-JP" altLang="en-US" dirty="0" smtClean="0"/>
              <a:t>本研究では、この</a:t>
            </a:r>
            <a:r>
              <a:rPr kumimoji="1" lang="ja-JP" altLang="en-US" dirty="0" smtClean="0"/>
              <a:t>中</a:t>
            </a:r>
            <a:r>
              <a:rPr kumimoji="1" lang="ja-JP" altLang="en-US" dirty="0" smtClean="0"/>
              <a:t>でも一番粒度</a:t>
            </a:r>
            <a:r>
              <a:rPr kumimoji="1" lang="ja-JP" altLang="en-US" dirty="0" smtClean="0"/>
              <a:t>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a:t>
            </a:r>
            <a:r>
              <a:rPr kumimoji="1" lang="ja-JP" altLang="en-US" dirty="0" smtClean="0"/>
              <a:t>、大体ソフトウェア</a:t>
            </a:r>
            <a:r>
              <a:rPr kumimoji="1" lang="ja-JP" altLang="en-US" dirty="0" smtClean="0"/>
              <a:t>開発全体</a:t>
            </a:r>
            <a:r>
              <a:rPr kumimoji="1" lang="ja-JP" altLang="en-US" dirty="0" smtClean="0"/>
              <a:t>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を使用しましたが、今後他のツールにも対応するようにツール拡張することを考えています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は記号実行と探索ベースの自動生成技術を統合して実装したツールであり、単体</a:t>
            </a:r>
            <a:r>
              <a:rPr kumimoji="1" lang="ja-JP" altLang="en-US" dirty="0" smtClean="0"/>
              <a:t>テスト自動生成における最先端の</a:t>
            </a:r>
            <a:r>
              <a:rPr kumimoji="1" lang="ja-JP" altLang="en-US" dirty="0" smtClean="0"/>
              <a:t>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テストコードのメンテナンスにかかる継続的なコストは，テストコードの作成コストをはるかに上回るため，はじめから保守性に優れたテストコードを作成する必要があります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a:t>
            </a:r>
            <a:r>
              <a:rPr kumimoji="1" lang="ja-JP" altLang="en-US" dirty="0" smtClean="0"/>
              <a:t>，本研究</a:t>
            </a:r>
            <a:r>
              <a:rPr kumimoji="1" lang="ja-JP" altLang="en-US" dirty="0" smtClean="0"/>
              <a:t>では</a:t>
            </a:r>
            <a:r>
              <a:rPr kumimoji="1" lang="ja-JP" altLang="en-US" dirty="0" smtClean="0"/>
              <a:t>，オープンソースソフトウェアに存在する既存の品質の高いテストコードを推薦するツール</a:t>
            </a:r>
            <a:r>
              <a:rPr kumimoji="1" lang="en-US" altLang="ja-JP" dirty="0" err="1" smtClean="0"/>
              <a:t>SuiteRec</a:t>
            </a:r>
            <a:r>
              <a:rPr kumimoji="1" lang="ja-JP" altLang="en-US" dirty="0" smtClean="0"/>
              <a:t>を提案します。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b="1" dirty="0" smtClean="0"/>
              <a:t>OSS</a:t>
            </a:r>
            <a:r>
              <a:rPr kumimoji="1" lang="ja-JP" altLang="en-US" b="1" dirty="0" smtClean="0"/>
              <a:t>プロジェクトのプロダクションコードが格納されているソースコードデータベース内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a:t>
            </a:r>
            <a:r>
              <a:rPr kumimoji="1" lang="ja-JP" altLang="en-US" dirty="0" smtClean="0"/>
              <a:t>をソースコードデータベースのプロダクションコードに対応するテストコードが格納されているテストコードデータベース内</a:t>
            </a:r>
            <a:r>
              <a:rPr kumimoji="1" lang="ja-JP" altLang="en-US" dirty="0" smtClean="0"/>
              <a:t>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4082172918"/>
              </p:ext>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ソースコードデータベース</a:t>
            </a:r>
            <a:r>
              <a:rPr lang="en-US" altLang="ja-JP" dirty="0" smtClean="0"/>
              <a:t>(SDB)</a:t>
            </a:r>
            <a:r>
              <a:rPr lang="ja-JP" altLang="en-US" dirty="0" smtClean="0"/>
              <a:t>とテストコードデータベース</a:t>
            </a:r>
            <a:r>
              <a:rPr lang="en-US" altLang="ja-JP" dirty="0" smtClean="0"/>
              <a:t>(TDB)</a:t>
            </a:r>
            <a:r>
              <a:rPr lang="ja-JP" altLang="en-US" dirty="0" smtClean="0"/>
              <a:t>を事前に作成</a:t>
            </a:r>
            <a:endParaRPr kumimoji="1" lang="ja-JP" altLang="en-US" dirty="0"/>
          </a:p>
        </p:txBody>
      </p:sp>
      <p:sp>
        <p:nvSpPr>
          <p:cNvPr id="3" name="タイトル 2"/>
          <p:cNvSpPr>
            <a:spLocks noGrp="1"/>
          </p:cNvSpPr>
          <p:nvPr>
            <p:ph type="title"/>
          </p:nvPr>
        </p:nvSpPr>
        <p:spPr/>
        <p:txBody>
          <a:bodyPr/>
          <a:lstStyle/>
          <a:p>
            <a:r>
              <a:rPr kumimoji="1" lang="ja-JP" altLang="en-US" dirty="0" smtClean="0"/>
              <a:t>推薦プロセスの実装</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350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3401361558"/>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1909660163"/>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1279276725"/>
                  </p:ext>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5"/>
              <a:stretch>
                <a:fillRect/>
              </a:stretch>
            </p:blipFill>
            <p:spPr>
              <a:xfrm>
                <a:off x="953477" y="1263535"/>
                <a:ext cx="5384729" cy="3786447"/>
              </a:xfrm>
              <a:prstGeom prst="rect">
                <a:avLst/>
              </a:prstGeom>
            </p:spPr>
          </p:pic>
        </mc:Fallback>
      </mc:AlternateContent>
      <p:sp>
        <p:nvSpPr>
          <p:cNvPr id="5" name="角丸四角形 4"/>
          <p:cNvSpPr/>
          <p:nvPr/>
        </p:nvSpPr>
        <p:spPr>
          <a:xfrm>
            <a:off x="1612900" y="5346248"/>
            <a:ext cx="9609281"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063609"/>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19799" y="4390331"/>
            <a:ext cx="8993630"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保守性に優れた</a:t>
            </a:r>
            <a:r>
              <a:rPr lang="ja-JP" altLang="en-US" sz="2800" dirty="0" smtClean="0">
                <a:latin typeface="メイリオ" panose="020B0604030504040204" pitchFamily="50" charset="-128"/>
                <a:ea typeface="メイリオ" panose="020B0604030504040204" pitchFamily="50" charset="-128"/>
              </a:rPr>
              <a:t>テストコードの作成</a:t>
            </a:r>
            <a:r>
              <a:rPr lang="ja-JP" altLang="en-US" sz="2800" dirty="0" smtClean="0">
                <a:latin typeface="メイリオ" panose="020B0604030504040204" pitchFamily="50" charset="-128"/>
                <a:ea typeface="メイリオ" panose="020B0604030504040204" pitchFamily="50" charset="-128"/>
              </a:rPr>
              <a:t>を支援</a:t>
            </a:r>
            <a:r>
              <a:rPr lang="ja-JP" altLang="en-US" sz="2800" dirty="0" smtClean="0">
                <a:latin typeface="メイリオ" panose="020B0604030504040204" pitchFamily="50" charset="-128"/>
                <a:ea typeface="メイリオ" panose="020B0604030504040204" pitchFamily="50" charset="-128"/>
              </a:rPr>
              <a:t>するが</a:t>
            </a:r>
            <a:r>
              <a:rPr lang="ja-JP" altLang="en-US" sz="2800" dirty="0" smtClean="0">
                <a:latin typeface="メイリオ" panose="020B0604030504040204" pitchFamily="50" charset="-128"/>
                <a:ea typeface="メイリオ" panose="020B0604030504040204" pitchFamily="50" charset="-128"/>
              </a:rPr>
              <a:t>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a:t>
            </a:r>
            <a:r>
              <a:rPr lang="ja-JP" altLang="en-US" sz="3000" dirty="0" smtClean="0"/>
              <a:t>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a:t>
            </a:r>
            <a:r>
              <a:rPr lang="ja-JP" altLang="en-US" sz="2800" dirty="0" smtClean="0"/>
              <a:t>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a:t>
            </a:r>
            <a:r>
              <a:rPr lang="ja-JP" altLang="en-US" sz="3000" dirty="0" smtClean="0"/>
              <a:t>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14251</TotalTime>
  <Words>8523</Words>
  <Application>Microsoft Office PowerPoint</Application>
  <PresentationFormat>ワイド画面</PresentationFormat>
  <Paragraphs>1035</Paragraphs>
  <Slides>52</Slides>
  <Notes>37</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52</vt:i4>
      </vt:variant>
    </vt:vector>
  </HeadingPairs>
  <TitlesOfParts>
    <vt:vector size="62"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テストコード自動生成ツールの問題</vt:lpstr>
      <vt:lpstr>提案ツール: SuiteRec</vt:lpstr>
      <vt:lpstr>研究目的とアイディア</vt:lpstr>
      <vt:lpstr>提案ツールの概要</vt:lpstr>
      <vt:lpstr>Step1: 類似コード片の検出</vt:lpstr>
      <vt:lpstr>Step2: テストコードの検索</vt:lpstr>
      <vt:lpstr>テストスメル</vt:lpstr>
      <vt:lpstr>Step3: テストスメルの検出</vt:lpstr>
      <vt:lpstr>Step3: テストスメルの検出</vt:lpstr>
      <vt:lpstr>Step4: 推薦されるテストスイートの順位付け</vt:lpstr>
      <vt:lpstr>推薦プロセスの実装</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議論</vt:lpstr>
      <vt:lpstr>関連研究</vt:lpstr>
      <vt:lpstr>Step2: テストコードの検索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240</cp:revision>
  <dcterms:created xsi:type="dcterms:W3CDTF">2020-01-21T13:07:49Z</dcterms:created>
  <dcterms:modified xsi:type="dcterms:W3CDTF">2020-02-01T05:03:12Z</dcterms:modified>
</cp:coreProperties>
</file>